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33"/>
  </p:notesMasterIdLst>
  <p:handoutMasterIdLst>
    <p:handoutMasterId r:id="rId34"/>
  </p:handout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310" r:id="rId21"/>
    <p:sldId id="311" r:id="rId22"/>
    <p:sldId id="299" r:id="rId23"/>
    <p:sldId id="300" r:id="rId24"/>
    <p:sldId id="301" r:id="rId25"/>
    <p:sldId id="302" r:id="rId26"/>
    <p:sldId id="303" r:id="rId27"/>
    <p:sldId id="304" r:id="rId28"/>
    <p:sldId id="309" r:id="rId29"/>
    <p:sldId id="306" r:id="rId30"/>
    <p:sldId id="307" r:id="rId31"/>
    <p:sldId id="308" r:id="rId32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2" pos="359" userDrawn="1">
          <p15:clr>
            <a:srgbClr val="A4A3A4"/>
          </p15:clr>
        </p15:guide>
        <p15:guide id="24" orient="horz" pos="3908" userDrawn="1">
          <p15:clr>
            <a:srgbClr val="A4A3A4"/>
          </p15:clr>
        </p15:guide>
        <p15:guide id="25" orient="horz" pos="933" userDrawn="1">
          <p15:clr>
            <a:srgbClr val="A4A3A4"/>
          </p15:clr>
        </p15:guide>
        <p15:guide id="27" pos="7319" userDrawn="1">
          <p15:clr>
            <a:srgbClr val="A4A3A4"/>
          </p15:clr>
        </p15:guide>
        <p15:guide id="28" orient="horz" pos="1101" userDrawn="1">
          <p15:clr>
            <a:srgbClr val="A4A3A4"/>
          </p15:clr>
        </p15:guide>
        <p15:guide id="29" orient="horz" pos="4083" userDrawn="1">
          <p15:clr>
            <a:srgbClr val="A4A3A4"/>
          </p15:clr>
        </p15:guide>
        <p15:guide id="30" orient="horz" pos="4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E34"/>
    <a:srgbClr val="205CA0"/>
    <a:srgbClr val="CC8931"/>
    <a:srgbClr val="B7642E"/>
    <a:srgbClr val="41693D"/>
    <a:srgbClr val="E7A635"/>
    <a:srgbClr val="8D837B"/>
    <a:srgbClr val="847B74"/>
    <a:srgbClr val="A4231B"/>
    <a:srgbClr val="5EB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17" autoAdjust="0"/>
    <p:restoredTop sz="90612" autoAdjust="0"/>
  </p:normalViewPr>
  <p:slideViewPr>
    <p:cSldViewPr snapToGrid="0">
      <p:cViewPr varScale="1">
        <p:scale>
          <a:sx n="78" d="100"/>
          <a:sy n="78" d="100"/>
        </p:scale>
        <p:origin x="208" y="1256"/>
      </p:cViewPr>
      <p:guideLst>
        <p:guide pos="359"/>
        <p:guide orient="horz" pos="3908"/>
        <p:guide orient="horz" pos="933"/>
        <p:guide pos="7319"/>
        <p:guide orient="horz" pos="1101"/>
        <p:guide orient="horz" pos="4083"/>
        <p:guide orient="horz" pos="401"/>
      </p:guideLst>
    </p:cSldViewPr>
  </p:slideViewPr>
  <p:outlineViewPr>
    <p:cViewPr>
      <p:scale>
        <a:sx n="20" d="100"/>
        <a:sy n="20" d="100"/>
      </p:scale>
      <p:origin x="0" y="-17304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14" d="100"/>
        <a:sy n="114" d="100"/>
      </p:scale>
      <p:origin x="0" y="55368"/>
    </p:cViewPr>
  </p:sorterViewPr>
  <p:notesViewPr>
    <p:cSldViewPr snapToGrid="0">
      <p:cViewPr varScale="1">
        <p:scale>
          <a:sx n="87" d="100"/>
          <a:sy n="87" d="100"/>
        </p:scale>
        <p:origin x="3864" y="18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2017.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2017.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>
              <a:solidFill>
                <a:schemeClr val="tx1"/>
              </a:solidFill>
              <a:effectLst/>
              <a:latin typeface="Salesfor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462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09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80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03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99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2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5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63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69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3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17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98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17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991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15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73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07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25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43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682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03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11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53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21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08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0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4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04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7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 A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ACA5EA-FEC2-6D45-9056-51C3002CC5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098833" y="2590618"/>
            <a:ext cx="5184284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2800" b="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098833" y="3889066"/>
            <a:ext cx="5756694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2098834" y="4735973"/>
            <a:ext cx="5756694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lang="en-US" sz="1400" b="0" i="0" kern="1200" spc="0" baseline="0" dirty="0" smtClean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098833" y="4488873"/>
            <a:ext cx="5756694" cy="259478"/>
          </a:xfrm>
        </p:spPr>
        <p:txBody>
          <a:bodyPr/>
          <a:lstStyle>
            <a:lvl1pPr marL="0" indent="0" algn="l">
              <a:lnSpc>
                <a:spcPct val="95000"/>
              </a:lnSpc>
              <a:spcBef>
                <a:spcPts val="0"/>
              </a:spcBef>
              <a:buFont typeface="Arial" charset="0"/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que Slide - C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321D82-0291-CB4A-A259-E78C4A811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" y="625"/>
            <a:ext cx="12189770" cy="685674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81E24-8983-5548-9524-31C5C6B96D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41637" y="2247900"/>
            <a:ext cx="5860839" cy="914400"/>
          </a:xfrm>
        </p:spPr>
        <p:txBody>
          <a:bodyPr/>
          <a:lstStyle>
            <a:lvl1pPr algn="ctr">
              <a:defRPr sz="40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“Quote or big idea.”</a:t>
            </a:r>
          </a:p>
        </p:txBody>
      </p:sp>
      <p:pic>
        <p:nvPicPr>
          <p:cNvPr id="5" name="Picture 2" descr="https://lh4.googleusercontent.com/zrqi0DseEjYfcSjVEsvPVFyawcdiPwGtva3xlw79f9YNwGzEwZN1hCdjQ_xXaXIrqm_2LbBW5bRgBp3V-RypLcplIhDuWfpjJQmYDl06QHuMaysfjNno9Ln6M8pFsmgW0wUMSKgCxk8">
            <a:extLst>
              <a:ext uri="{FF2B5EF4-FFF2-40B4-BE49-F238E27FC236}">
                <a16:creationId xmlns:a16="http://schemas.microsoft.com/office/drawing/2014/main" id="{19300F3B-E91A-3446-949D-C833263363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486" y="485249"/>
            <a:ext cx="1989702" cy="56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38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" y="625"/>
            <a:ext cx="12189770" cy="6856746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70886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002060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rgbClr val="002060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rgbClr val="002060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rgbClr val="002060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rgbClr val="002060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Picture 2" descr="https://lh4.googleusercontent.com/zrqi0DseEjYfcSjVEsvPVFyawcdiPwGtva3xlw79f9YNwGzEwZN1hCdjQ_xXaXIrqm_2LbBW5bRgBp3V-RypLcplIhDuWfpjJQmYDl06QHuMaysfjNno9Ln6M8pFsmgW0wUMSKgCxk8">
            <a:extLst>
              <a:ext uri="{FF2B5EF4-FFF2-40B4-BE49-F238E27FC236}">
                <a16:creationId xmlns:a16="http://schemas.microsoft.com/office/drawing/2014/main" id="{FACA6AFC-B1B0-954A-A785-2979FCF5A1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486" y="485249"/>
            <a:ext cx="1989702" cy="56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161;p25" descr="2018 09 - Keynote Backgrounds and Elements-05.png">
            <a:extLst>
              <a:ext uri="{FF2B5EF4-FFF2-40B4-BE49-F238E27FC236}">
                <a16:creationId xmlns:a16="http://schemas.microsoft.com/office/drawing/2014/main" id="{BBD35DCA-5AFF-B14D-8E15-4C5202F0797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89" y="-42689"/>
            <a:ext cx="12266698" cy="690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361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9073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125651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79336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83105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8695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005815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85453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92347" y="3805431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200" spc="0" baseline="0">
                <a:solidFill>
                  <a:schemeClr val="tx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3" y="54755"/>
            <a:ext cx="11045825" cy="990600"/>
          </a:xfrm>
        </p:spPr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Chapter or Panelist Slide Title </a:t>
            </a:r>
            <a:r>
              <a:rPr lang="mr-IN" dirty="0"/>
              <a:t>–</a:t>
            </a:r>
            <a:r>
              <a:rPr lang="en-US" dirty="0"/>
              <a:t> 5 People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39845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56422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9976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716423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95254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91877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2" name="Picture 2" descr="https://lh4.googleusercontent.com/zrqi0DseEjYfcSjVEsvPVFyawcdiPwGtva3xlw79f9YNwGzEwZN1hCdjQ_xXaXIrqm_2LbBW5bRgBp3V-RypLcplIhDuWfpjJQmYDl06QHuMaysfjNno9Ln6M8pFsmgW0wUMSKgCxk8">
            <a:extLst>
              <a:ext uri="{FF2B5EF4-FFF2-40B4-BE49-F238E27FC236}">
                <a16:creationId xmlns:a16="http://schemas.microsoft.com/office/drawing/2014/main" id="{FA68EEEC-BE38-084D-8C99-EF5691E51A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486" y="485249"/>
            <a:ext cx="1989702" cy="56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3311878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485033" y="1764285"/>
            <a:ext cx="7132419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4082011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711623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400122" y="1764285"/>
            <a:ext cx="321733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8008552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BF7C3-DB39-264D-891C-013BD7DB3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792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CF1D53-E84F-EF40-AEB7-A255DC7161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3DD19-E2AD-CD46-A857-4E1A50E5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00F422-9D9E-1A46-985E-5526F827F1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https://lh4.googleusercontent.com/zrqi0DseEjYfcSjVEsvPVFyawcdiPwGtva3xlw79f9YNwGzEwZN1hCdjQ_xXaXIrqm_2LbBW5bRgBp3V-RypLcplIhDuWfpjJQmYDl06QHuMaysfjNno9Ln6M8pFsmgW0wUMSKgCxk8">
            <a:extLst>
              <a:ext uri="{FF2B5EF4-FFF2-40B4-BE49-F238E27FC236}">
                <a16:creationId xmlns:a16="http://schemas.microsoft.com/office/drawing/2014/main" id="{41E6FABE-DFAD-094F-9B6B-81C8ECA057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486" y="485249"/>
            <a:ext cx="1989702" cy="56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5918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3034601"/>
            <a:ext cx="10908173" cy="1210755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rgbClr val="89050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392429"/>
            <a:ext cx="11583652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327" y="5528767"/>
            <a:ext cx="11515535" cy="1088601"/>
          </a:xfrm>
        </p:spPr>
        <p:txBody>
          <a:bodyPr vert="horz" lIns="9144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rgbClr val="800000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Name of presenter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 err="1"/>
              <a:t>presenter@email.com</a:t>
            </a:r>
            <a:br>
              <a:rPr lang="en-US" dirty="0"/>
            </a:br>
            <a:r>
              <a:rPr lang="en-US" dirty="0"/>
              <a:t>@twitter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327" y="4547601"/>
            <a:ext cx="7289872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3" y="189569"/>
            <a:ext cx="2162128" cy="1803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9707" y="383990"/>
            <a:ext cx="6974357" cy="18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0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 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2C097-31E6-104D-B937-7E2EB5AFF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042" y="974446"/>
            <a:ext cx="6457971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821" y="2272894"/>
            <a:ext cx="6447192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821" y="3518602"/>
            <a:ext cx="6447193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bg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821" y="3264937"/>
            <a:ext cx="6447192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4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8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2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1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5" name="Google Shape;308;p42" descr="Assets__Low Bkgd - NO Sky - Left.png">
            <a:extLst>
              <a:ext uri="{FF2B5EF4-FFF2-40B4-BE49-F238E27FC236}">
                <a16:creationId xmlns:a16="http://schemas.microsoft.com/office/drawing/2014/main" id="{BEBB6A5B-B535-E848-85F4-AF8F1ABF657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849" y="-2"/>
            <a:ext cx="12186975" cy="6857948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7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0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0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6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6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4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3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08;p42" descr="Assets__Low Bkgd - NO Sky - Left.png">
            <a:extLst>
              <a:ext uri="{FF2B5EF4-FFF2-40B4-BE49-F238E27FC236}">
                <a16:creationId xmlns:a16="http://schemas.microsoft.com/office/drawing/2014/main" id="{1DF7736D-EEF5-634D-BEB9-FDD24D0B7B6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849" y="-2"/>
            <a:ext cx="12186975" cy="68579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B6F300-2AE1-4D4C-8F46-A164E6F675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760015"/>
            <a:ext cx="12188824" cy="76180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1" name="Picture 2" descr="https://lh4.googleusercontent.com/zrqi0DseEjYfcSjVEsvPVFyawcdiPwGtva3xlw79f9YNwGzEwZN1hCdjQ_xXaXIrqm_2LbBW5bRgBp3V-RypLcplIhDuWfpjJQmYDl06QHuMaysfjNno9Ln6M8pFsmgW0wUMSKgCxk8">
            <a:extLst>
              <a:ext uri="{FF2B5EF4-FFF2-40B4-BE49-F238E27FC236}">
                <a16:creationId xmlns:a16="http://schemas.microsoft.com/office/drawing/2014/main" id="{13A35ED0-F30E-564E-B71B-1BA406527D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486" y="485249"/>
            <a:ext cx="1989702" cy="56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6132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1" name="Google Shape;308;p42" descr="Assets__Low Bkgd - NO Sky - Left.png">
            <a:extLst>
              <a:ext uri="{FF2B5EF4-FFF2-40B4-BE49-F238E27FC236}">
                <a16:creationId xmlns:a16="http://schemas.microsoft.com/office/drawing/2014/main" id="{C9E83BCE-3756-8241-8DB1-7CE05FBCE3F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849" y="-2"/>
            <a:ext cx="12186975" cy="6857948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4002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2" name="Google Shape;315;p43" descr="Assets__Low Bkgd - NO Sky - Right.png">
            <a:extLst>
              <a:ext uri="{FF2B5EF4-FFF2-40B4-BE49-F238E27FC236}">
                <a16:creationId xmlns:a16="http://schemas.microsoft.com/office/drawing/2014/main" id="{5288DB5E-5BCE-8E49-8CC8-F5AC0C162DC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1" y="1339"/>
            <a:ext cx="12188825" cy="6852646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04EF46-D2A4-844A-8B27-ADBF235A58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5053"/>
            <a:ext cx="12188825" cy="6856214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361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9073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125651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79336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83105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8695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005815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85453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92347" y="3805431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200" spc="0" baseline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3" y="54755"/>
            <a:ext cx="11045825" cy="990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or Panelist Slide Title </a:t>
            </a:r>
            <a:r>
              <a:rPr lang="mr-IN" dirty="0"/>
              <a:t>–</a:t>
            </a:r>
            <a:r>
              <a:rPr lang="en-US" dirty="0"/>
              <a:t> 5 People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39845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56422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9976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716423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95254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91877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534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que Slide - C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321D82-0291-CB4A-A259-E78C4A811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" y="625"/>
            <a:ext cx="12189770" cy="68567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375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rgbClr val="002060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88376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rgbClr val="002060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8" name="Picture 2" descr="https://lh4.googleusercontent.com/zrqi0DseEjYfcSjVEsvPVFyawcdiPwGtva3xlw79f9YNwGzEwZN1hCdjQ_xXaXIrqm_2LbBW5bRgBp3V-RypLcplIhDuWfpjJQmYDl06QHuMaysfjNno9Ln6M8pFsmgW0wUMSKgCxk8">
            <a:extLst>
              <a:ext uri="{FF2B5EF4-FFF2-40B4-BE49-F238E27FC236}">
                <a16:creationId xmlns:a16="http://schemas.microsoft.com/office/drawing/2014/main" id="{C20EA7CD-425F-5942-8F60-ECF40860B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486" y="485249"/>
            <a:ext cx="1989702" cy="56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jp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6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7"/>
            <a:ext cx="12188825" cy="6856213"/>
          </a:xfrm>
          <a:prstGeom prst="rect">
            <a:avLst/>
          </a:prstGeom>
        </p:spPr>
      </p:pic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3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3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41046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3801725" y="66722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pic>
        <p:nvPicPr>
          <p:cNvPr id="10" name="Picture 2" descr="https://lh4.googleusercontent.com/zrqi0DseEjYfcSjVEsvPVFyawcdiPwGtva3xlw79f9YNwGzEwZN1hCdjQ_xXaXIrqm_2LbBW5bRgBp3V-RypLcplIhDuWfpjJQmYDl06QHuMaysfjNno9Ln6M8pFsmgW0wUMSKgCxk8">
            <a:extLst>
              <a:ext uri="{FF2B5EF4-FFF2-40B4-BE49-F238E27FC236}">
                <a16:creationId xmlns:a16="http://schemas.microsoft.com/office/drawing/2014/main" id="{96FCC8F8-B2F4-FE42-B214-E7E4571F87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486" y="485249"/>
            <a:ext cx="1989702" cy="56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87" r:id="rId2"/>
    <p:sldLayoutId id="2147484398" r:id="rId3"/>
    <p:sldLayoutId id="2147484080" r:id="rId4"/>
    <p:sldLayoutId id="2147484409" r:id="rId5"/>
    <p:sldLayoutId id="2147484359" r:id="rId6"/>
    <p:sldLayoutId id="2147484081" r:id="rId7"/>
    <p:sldLayoutId id="2147484407" r:id="rId8"/>
    <p:sldLayoutId id="2147484368" r:id="rId9"/>
    <p:sldLayoutId id="2147484406" r:id="rId10"/>
    <p:sldLayoutId id="2147484394" r:id="rId11"/>
    <p:sldLayoutId id="2147484350" r:id="rId12"/>
    <p:sldLayoutId id="2147484401" r:id="rId13"/>
    <p:sldLayoutId id="2147484402" r:id="rId14"/>
    <p:sldLayoutId id="2147484408" r:id="rId15"/>
    <p:sldLayoutId id="2147484414" r:id="rId16"/>
    <p:sldLayoutId id="2147484415" r:id="rId17"/>
    <p:sldLayoutId id="2147484416" r:id="rId18"/>
    <p:sldLayoutId id="2147484417" r:id="rId19"/>
    <p:sldLayoutId id="2147484418" r:id="rId20"/>
    <p:sldLayoutId id="2147484419" r:id="rId21"/>
    <p:sldLayoutId id="2147484420" r:id="rId22"/>
    <p:sldLayoutId id="2147484421" r:id="rId23"/>
    <p:sldLayoutId id="2147484422" r:id="rId24"/>
    <p:sldLayoutId id="2147484423" r:id="rId25"/>
    <p:sldLayoutId id="2147484424" r:id="rId26"/>
    <p:sldLayoutId id="2147484425" r:id="rId27"/>
    <p:sldLayoutId id="2147484426" r:id="rId28"/>
    <p:sldLayoutId id="2147484427" r:id="rId29"/>
    <p:sldLayoutId id="2147484428" r:id="rId30"/>
    <p:sldLayoutId id="2147484429" r:id="rId31"/>
    <p:sldLayoutId id="2147484430" r:id="rId32"/>
    <p:sldLayoutId id="2147484431" r:id="rId33"/>
    <p:sldLayoutId id="2147484432" r:id="rId34"/>
    <p:sldLayoutId id="2147484433" r:id="rId35"/>
    <p:sldLayoutId id="2147484434" r:id="rId36"/>
    <p:sldLayoutId id="2147484435" r:id="rId37"/>
    <p:sldLayoutId id="2147484436" r:id="rId38"/>
    <p:sldLayoutId id="2147484437" r:id="rId39"/>
    <p:sldLayoutId id="2147484438" r:id="rId40"/>
  </p:sldLayoutIdLst>
  <p:transition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000" b="0" kern="1200" dirty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100"/>
        </a:spcBef>
        <a:spcAft>
          <a:spcPts val="300"/>
        </a:spcAft>
        <a:buClr>
          <a:srgbClr val="7F7F7F"/>
        </a:buClr>
        <a:buSzPct val="100000"/>
        <a:buFont typeface="Arial" charset="0"/>
        <a:buNone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600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400" b="1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04" userDrawn="1">
          <p15:clr>
            <a:srgbClr val="F26B43"/>
          </p15:clr>
        </p15:guide>
        <p15:guide id="2" pos="364" userDrawn="1">
          <p15:clr>
            <a:srgbClr val="F26B43"/>
          </p15:clr>
        </p15:guide>
        <p15:guide id="3" orient="horz" pos="3909" userDrawn="1">
          <p15:clr>
            <a:srgbClr val="F26B43"/>
          </p15:clr>
        </p15:guide>
        <p15:guide id="4" pos="7319" userDrawn="1">
          <p15:clr>
            <a:srgbClr val="F26B43"/>
          </p15:clr>
        </p15:guide>
        <p15:guide id="5" orient="horz" pos="931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  <p15:guide id="7" orient="horz" pos="3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rianhoehn/platform-events-architecture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developer.salesforce.com/docs/atlas.en-us.platform_events.meta/platform_events/platform_events_intro.htm" TargetMode="External"/><Relationship Id="rId4" Type="http://schemas.openxmlformats.org/officeDocument/2006/relationships/hyperlink" Target="https://trailhead.salesforce.com/modules/platform_events_basic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00042" y="974446"/>
            <a:ext cx="7787431" cy="1298448"/>
          </a:xfrm>
        </p:spPr>
        <p:txBody>
          <a:bodyPr/>
          <a:lstStyle/>
          <a:p>
            <a:r>
              <a:rPr lang="en-US" dirty="0"/>
              <a:t>Rethinking our architecture with Platform Events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florianhoehn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E94E9-1956-8C44-B809-378E0E54EA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Florian Hoehn, Technical Architect, Mavens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40157" y="200770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41004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48055"/>
            <a:ext cx="11045825" cy="265565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Events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Publishing</a:t>
            </a:r>
          </a:p>
        </p:txBody>
      </p:sp>
    </p:spTree>
    <p:extLst>
      <p:ext uri="{BB962C8B-B14F-4D97-AF65-F5344CB8AC3E}">
        <p14:creationId xmlns:p14="http://schemas.microsoft.com/office/powerpoint/2010/main" val="10602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70179"/>
            <a:ext cx="11045825" cy="261140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Events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Subscribing</a:t>
            </a:r>
          </a:p>
        </p:txBody>
      </p:sp>
    </p:spTree>
    <p:extLst>
      <p:ext uri="{BB962C8B-B14F-4D97-AF65-F5344CB8AC3E}">
        <p14:creationId xmlns:p14="http://schemas.microsoft.com/office/powerpoint/2010/main" val="439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9" y="1763713"/>
            <a:ext cx="11032427" cy="42243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Platform Events help us with our architecture?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Separate all those concerns of yours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7702" y="1807535"/>
            <a:ext cx="6988251" cy="2849525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94205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1" y="1763713"/>
            <a:ext cx="10178962" cy="42243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Platform Events help us with our architecture?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Separate all those concerns of yours</a:t>
            </a:r>
          </a:p>
        </p:txBody>
      </p:sp>
    </p:spTree>
    <p:extLst>
      <p:ext uri="{BB962C8B-B14F-4D97-AF65-F5344CB8AC3E}">
        <p14:creationId xmlns:p14="http://schemas.microsoft.com/office/powerpoint/2010/main" val="55948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39545"/>
            <a:ext cx="11045825" cy="387267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Platform Events help us with our architecture?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Separate all those concerns of yours</a:t>
            </a:r>
          </a:p>
        </p:txBody>
      </p:sp>
    </p:spTree>
    <p:extLst>
      <p:ext uri="{BB962C8B-B14F-4D97-AF65-F5344CB8AC3E}">
        <p14:creationId xmlns:p14="http://schemas.microsoft.com/office/powerpoint/2010/main" val="309316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Platform Events help us with our architecture?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03788"/>
            <a:ext cx="5303838" cy="3344187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Publishing Create Order Event</a:t>
            </a:r>
          </a:p>
          <a:p>
            <a:endParaRPr lang="en-US" dirty="0"/>
          </a:p>
          <a:p>
            <a:r>
              <a:rPr lang="en-US" dirty="0"/>
              <a:t>The order management module does not know which other systems react on the Create Order Event.</a:t>
            </a:r>
          </a:p>
          <a:p>
            <a:endParaRPr lang="en-US" dirty="0"/>
          </a:p>
          <a:p>
            <a:r>
              <a:rPr lang="en-US" dirty="0">
                <a:sym typeface="Wingdings"/>
              </a:rPr>
              <a:t> no dependencies</a:t>
            </a:r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Separate all those concerns of yours</a:t>
            </a:r>
          </a:p>
        </p:txBody>
      </p:sp>
    </p:spTree>
    <p:extLst>
      <p:ext uri="{BB962C8B-B14F-4D97-AF65-F5344CB8AC3E}">
        <p14:creationId xmlns:p14="http://schemas.microsoft.com/office/powerpoint/2010/main" val="333140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A3059-6AF4-DD4B-9AB7-59947F653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Event Use Cases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35300"/>
            <a:ext cx="10907713" cy="12096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986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78" y="1763713"/>
            <a:ext cx="8567669" cy="42243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Platform Events for integrations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931D1-E1C4-D340-B86D-740E83A22E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0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01631"/>
            <a:ext cx="11045825" cy="37485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Platform Events on the platform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D42BE0-40AF-824D-A802-ED18D769C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7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What if we have access to Salesforce Standard Events like</a:t>
            </a:r>
          </a:p>
          <a:p>
            <a:r>
              <a:rPr lang="en-US" dirty="0"/>
              <a:t>- Lead Conversion</a:t>
            </a:r>
          </a:p>
          <a:p>
            <a:r>
              <a:rPr lang="en-US" dirty="0"/>
              <a:t>- Escalation rules on cases fired</a:t>
            </a:r>
          </a:p>
          <a:p>
            <a:r>
              <a:rPr lang="en-US" dirty="0"/>
              <a:t>- Change Data Capture (Pilot)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have a Event Sourced Platform?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native Platform Events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future might be bright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1386" y="2872432"/>
            <a:ext cx="6918079" cy="2347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18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73BA21-CBA2-BE41-B4E3-BA01839794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Technical Architect at Mavens</a:t>
            </a:r>
          </a:p>
          <a:p>
            <a:r>
              <a:rPr lang="en-US" dirty="0" err="1"/>
              <a:t>florianhoehn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475923-AF1B-914F-A9E4-084641F602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Florian Hoehn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FA263A5-9FD3-A345-8FE3-93CC8C7C2AA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Florian Hoehn</a:t>
            </a:r>
          </a:p>
        </p:txBody>
      </p:sp>
      <p:pic>
        <p:nvPicPr>
          <p:cNvPr id="5" name="Picture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r="11639"/>
          <a:stretch>
            <a:fillRect/>
          </a:stretch>
        </p:blipFill>
        <p:spPr>
          <a:xfrm>
            <a:off x="5161850" y="1459133"/>
            <a:ext cx="1868487" cy="186372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453" y="4059392"/>
            <a:ext cx="342902" cy="342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703" y="4007886"/>
            <a:ext cx="445913" cy="4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325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Event Sourcing is an architectural pattern in which the state of the application is being determined by a sequence of events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8BF33-6DCB-8B44-83BD-4A427AD25E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91" y="1763713"/>
            <a:ext cx="5502643" cy="42243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6FF115-5386-E248-8106-9172E705BB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1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D4120-0607-5340-98BC-11AB5BC32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new system architecture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 rot="331741">
            <a:off x="0" y="3035300"/>
            <a:ext cx="10907713" cy="12096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942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97898"/>
            <a:ext cx="11045825" cy="275596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still change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GB" dirty="0"/>
              <a:t> but we are ready for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4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F9671-01E9-A74A-A172-468D6A8EC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Great! Now let’s throw away all our architecture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35300"/>
            <a:ext cx="10907713" cy="12096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8200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9" y="1763713"/>
            <a:ext cx="11032427" cy="42243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Reality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8C062-9143-F248-8D11-0A7D40386D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2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97898"/>
            <a:ext cx="11045825" cy="275596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B0E7B5-3DA6-1243-82DC-F33194EBFE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0160"/>
            <a:ext cx="11045825" cy="279144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first step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147B4-86FC-A64C-A47D-CFD76CEB1A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654" y="2588598"/>
            <a:ext cx="2537194" cy="97046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6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Plays well with DX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214220"/>
            <a:ext cx="5303838" cy="1323323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06" y="3647281"/>
            <a:ext cx="457200" cy="4572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63970-DDB3-0847-8A01-ED053181F1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511288" y="3572853"/>
            <a:ext cx="1360968" cy="606055"/>
          </a:xfrm>
          <a:prstGeom prst="rightArrow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22066" y="4333081"/>
            <a:ext cx="1686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Salesforce DX</a:t>
            </a:r>
          </a:p>
        </p:txBody>
      </p:sp>
    </p:spTree>
    <p:extLst>
      <p:ext uri="{BB962C8B-B14F-4D97-AF65-F5344CB8AC3E}">
        <p14:creationId xmlns:p14="http://schemas.microsoft.com/office/powerpoint/2010/main" val="182032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12" y="2085181"/>
            <a:ext cx="6477000" cy="3581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by little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CFCF0-DFF8-674D-AFF1-18CE71FFA1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3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86BA9A-AFE4-9C4F-9FF8-1B3EE971D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CRM to Enterprise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974725"/>
            <a:ext cx="6457950" cy="12985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371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0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/>
          <a:p>
            <a:r>
              <a:rPr lang="en-US" dirty="0"/>
              <a:t>            </a:t>
            </a:r>
            <a:r>
              <a:rPr lang="en-US" dirty="0" err="1"/>
              <a:t>florianhoehn</a:t>
            </a:r>
            <a:endParaRPr lang="en-US" dirty="0"/>
          </a:p>
          <a:p>
            <a:endParaRPr lang="en-US" dirty="0"/>
          </a:p>
          <a:p>
            <a:r>
              <a:rPr lang="en-US" dirty="0"/>
              <a:t>Slides and all information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r>
              <a:rPr lang="en-US" dirty="0">
                <a:hlinkClick r:id="rId3"/>
              </a:rPr>
              <a:t>https://github.com/florianhoehn/platform-events-architecture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https://trailhead.salesforce.com/modules/platform_events_basics</a:t>
            </a:r>
            <a:endParaRPr lang="en-US" dirty="0"/>
          </a:p>
          <a:p>
            <a:r>
              <a:rPr lang="en-US" dirty="0">
                <a:hlinkClick r:id="rId5"/>
              </a:rPr>
              <a:t>https://developer.salesforce.com/docs/atlas.en-us.platform_events.meta/platform_events/platform_events_intro.htm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1234F-43BB-2B41-AC16-3FBDCB5B5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1764288"/>
            <a:ext cx="342900" cy="34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73" y="1764287"/>
            <a:ext cx="342902" cy="3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6" y="1763713"/>
            <a:ext cx="10551413" cy="42243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change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CRM</a:t>
            </a:r>
          </a:p>
        </p:txBody>
      </p:sp>
    </p:spTree>
    <p:extLst>
      <p:ext uri="{BB962C8B-B14F-4D97-AF65-F5344CB8AC3E}">
        <p14:creationId xmlns:p14="http://schemas.microsoft.com/office/powerpoint/2010/main" val="24554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1" y="1763713"/>
            <a:ext cx="10178962" cy="42243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change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CRM &amp; Order Management</a:t>
            </a:r>
          </a:p>
        </p:txBody>
      </p:sp>
    </p:spTree>
    <p:extLst>
      <p:ext uri="{BB962C8B-B14F-4D97-AF65-F5344CB8AC3E}">
        <p14:creationId xmlns:p14="http://schemas.microsoft.com/office/powerpoint/2010/main" val="411248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73" y="1763713"/>
            <a:ext cx="7445878" cy="42243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change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Systems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909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9" y="1763713"/>
            <a:ext cx="11032427" cy="42243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change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Adding complexity with every feature</a:t>
            </a:r>
          </a:p>
        </p:txBody>
      </p:sp>
    </p:spTree>
    <p:extLst>
      <p:ext uri="{BB962C8B-B14F-4D97-AF65-F5344CB8AC3E}">
        <p14:creationId xmlns:p14="http://schemas.microsoft.com/office/powerpoint/2010/main" val="61039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9EFC9-1D0B-6B4D-9043-66FE5F8CB7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This is not scalable!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35300"/>
            <a:ext cx="10907713" cy="12096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839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78" y="1763713"/>
            <a:ext cx="8735069" cy="42243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Events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can platform events help us?</a:t>
            </a:r>
          </a:p>
        </p:txBody>
      </p:sp>
    </p:spTree>
    <p:extLst>
      <p:ext uri="{BB962C8B-B14F-4D97-AF65-F5344CB8AC3E}">
        <p14:creationId xmlns:p14="http://schemas.microsoft.com/office/powerpoint/2010/main" val="385821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force PPT Template - 2018 ">
  <a:themeElements>
    <a:clrScheme name="Corporate Colors - November 2017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3E6E84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A9AB789F-F15D-594D-8DF9-23489AD21D8F}" vid="{5504B33D-7E83-6D42-93D0-FDF775C3A240}"/>
    </a:ext>
  </a:extLst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Salesforce PPT Template - 2018 </Template>
  <TotalTime>10</TotalTime>
  <Words>350</Words>
  <Application>Microsoft Macintosh PowerPoint</Application>
  <PresentationFormat>Custom</PresentationFormat>
  <Paragraphs>76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Salesforce Sans</vt:lpstr>
      <vt:lpstr>Salesforce Sans Light</vt:lpstr>
      <vt:lpstr>Wingdings</vt:lpstr>
      <vt:lpstr>Salesforce PPT Template - 2018 </vt:lpstr>
      <vt:lpstr>Rethinking our architecture with Platform Events</vt:lpstr>
      <vt:lpstr>Florian Hoehn</vt:lpstr>
      <vt:lpstr>PowerPoint Presentation</vt:lpstr>
      <vt:lpstr>Processes change</vt:lpstr>
      <vt:lpstr>Processes change</vt:lpstr>
      <vt:lpstr>Processes change</vt:lpstr>
      <vt:lpstr>Processes change</vt:lpstr>
      <vt:lpstr>PowerPoint Presentation</vt:lpstr>
      <vt:lpstr>Platform Events</vt:lpstr>
      <vt:lpstr>Platform Events</vt:lpstr>
      <vt:lpstr>Platform Events</vt:lpstr>
      <vt:lpstr>How do Platform Events help us with our architecture?</vt:lpstr>
      <vt:lpstr>How do Platform Events help us with our architecture?</vt:lpstr>
      <vt:lpstr>How do Platform Events help us with our architecture?</vt:lpstr>
      <vt:lpstr>How do Platform Events help us with our architecture?</vt:lpstr>
      <vt:lpstr>PowerPoint Presentation</vt:lpstr>
      <vt:lpstr>Using Platform Events for integrations</vt:lpstr>
      <vt:lpstr>Using Platform Events on the platform</vt:lpstr>
      <vt:lpstr>Using native Platform Events</vt:lpstr>
      <vt:lpstr>Event Sourcing</vt:lpstr>
      <vt:lpstr>Event Sourcing</vt:lpstr>
      <vt:lpstr>PowerPoint Presentation</vt:lpstr>
      <vt:lpstr>Processes still change</vt:lpstr>
      <vt:lpstr>PowerPoint Presentation</vt:lpstr>
      <vt:lpstr>Our Reality</vt:lpstr>
      <vt:lpstr>Our Goal</vt:lpstr>
      <vt:lpstr>A possible first step</vt:lpstr>
      <vt:lpstr>Plays well with DX</vt:lpstr>
      <vt:lpstr>Little by little</vt:lpstr>
      <vt:lpstr>PowerPoint Presentation</vt:lpstr>
      <vt:lpstr>Resources</vt:lpstr>
    </vt:vector>
  </TitlesOfParts>
  <Manager>Aaron Rabideau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Rethinking our architecture with Platform Events</dc:title>
  <dc:creator>Florian Hoehn</dc:creator>
  <cp:lastModifiedBy>Florian Hoehn</cp:lastModifiedBy>
  <cp:revision>2</cp:revision>
  <cp:lastPrinted>2017-11-20T01:26:19Z</cp:lastPrinted>
  <dcterms:created xsi:type="dcterms:W3CDTF">2019-02-20T16:41:39Z</dcterms:created>
  <dcterms:modified xsi:type="dcterms:W3CDTF">2019-02-20T16:52:16Z</dcterms:modified>
</cp:coreProperties>
</file>